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2" r:id="rId2"/>
  </p:sldIdLst>
  <p:sldSz cx="6858000" cy="97202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420000"/>
    <a:srgbClr val="58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2490" autoAdjust="0"/>
    <p:restoredTop sz="94660"/>
  </p:normalViewPr>
  <p:slideViewPr>
    <p:cSldViewPr snapToGrid="0">
      <p:cViewPr>
        <p:scale>
          <a:sx n="100" d="100"/>
          <a:sy n="100" d="100"/>
        </p:scale>
        <p:origin x="-2808" y="1152"/>
      </p:cViewPr>
      <p:guideLst>
        <p:guide orient="horz" pos="3061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590794"/>
            <a:ext cx="5829300" cy="338409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105389"/>
            <a:ext cx="5143500" cy="234681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EF00E-3E3E-449E-A17A-BEEF1BDAF85D}" type="datetimeFigureOut">
              <a:rPr lang="ru-RU" smtClean="0"/>
              <a:pPr/>
              <a:t>12.10.2021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C5E2-5144-4B97-B26A-16B634289A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04415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EF00E-3E3E-449E-A17A-BEEF1BDAF85D}" type="datetimeFigureOut">
              <a:rPr lang="ru-RU" smtClean="0"/>
              <a:pPr/>
              <a:t>12.10.2021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C5E2-5144-4B97-B26A-16B634289A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42237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17514"/>
            <a:ext cx="1478756" cy="823747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17514"/>
            <a:ext cx="4350544" cy="823747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EF00E-3E3E-449E-A17A-BEEF1BDAF85D}" type="datetimeFigureOut">
              <a:rPr lang="ru-RU" smtClean="0"/>
              <a:pPr/>
              <a:t>12.10.2021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C5E2-5144-4B97-B26A-16B634289A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57546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EF00E-3E3E-449E-A17A-BEEF1BDAF85D}" type="datetimeFigureOut">
              <a:rPr lang="ru-RU" smtClean="0"/>
              <a:pPr/>
              <a:t>12.10.2021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C5E2-5144-4B97-B26A-16B634289A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9749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23318"/>
            <a:ext cx="5915025" cy="404335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504929"/>
            <a:ext cx="5915025" cy="212630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EF00E-3E3E-449E-A17A-BEEF1BDAF85D}" type="datetimeFigureOut">
              <a:rPr lang="ru-RU" smtClean="0"/>
              <a:pPr/>
              <a:t>12.10.2021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C5E2-5144-4B97-B26A-16B634289A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83731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587570"/>
            <a:ext cx="2914650" cy="616741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587570"/>
            <a:ext cx="2914650" cy="616741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EF00E-3E3E-449E-A17A-BEEF1BDAF85D}" type="datetimeFigureOut">
              <a:rPr lang="ru-RU" smtClean="0"/>
              <a:pPr/>
              <a:t>12.10.2021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C5E2-5144-4B97-B26A-16B634289A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99122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17516"/>
            <a:ext cx="5915025" cy="187880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382815"/>
            <a:ext cx="2901255" cy="116778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550596"/>
            <a:ext cx="2901255" cy="522239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382815"/>
            <a:ext cx="2915543" cy="116778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550596"/>
            <a:ext cx="2915543" cy="522239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EF00E-3E3E-449E-A17A-BEEF1BDAF85D}" type="datetimeFigureOut">
              <a:rPr lang="ru-RU" smtClean="0"/>
              <a:pPr/>
              <a:t>12.10.2021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C5E2-5144-4B97-B26A-16B634289A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33836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EF00E-3E3E-449E-A17A-BEEF1BDAF85D}" type="datetimeFigureOut">
              <a:rPr lang="ru-RU" smtClean="0"/>
              <a:pPr/>
              <a:t>12.10.2021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C5E2-5144-4B97-B26A-16B634289A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13326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EF00E-3E3E-449E-A17A-BEEF1BDAF85D}" type="datetimeFigureOut">
              <a:rPr lang="ru-RU" smtClean="0"/>
              <a:pPr/>
              <a:t>12.10.2021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C5E2-5144-4B97-B26A-16B634289A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8963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8018"/>
            <a:ext cx="2211884" cy="226806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99540"/>
            <a:ext cx="3471863" cy="690768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16079"/>
            <a:ext cx="2211884" cy="540239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EF00E-3E3E-449E-A17A-BEEF1BDAF85D}" type="datetimeFigureOut">
              <a:rPr lang="ru-RU" smtClean="0"/>
              <a:pPr/>
              <a:t>12.10.2021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C5E2-5144-4B97-B26A-16B634289A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15507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8018"/>
            <a:ext cx="2211884" cy="226806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99540"/>
            <a:ext cx="3471863" cy="690768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16079"/>
            <a:ext cx="2211884" cy="540239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EF00E-3E3E-449E-A17A-BEEF1BDAF85D}" type="datetimeFigureOut">
              <a:rPr lang="ru-RU" smtClean="0"/>
              <a:pPr/>
              <a:t>12.10.2021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DC5E2-5144-4B97-B26A-16B634289A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47667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17516"/>
            <a:ext cx="5915025" cy="18788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587570"/>
            <a:ext cx="5915025" cy="61674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009246"/>
            <a:ext cx="1543050" cy="5175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EF00E-3E3E-449E-A17A-BEEF1BDAF85D}" type="datetimeFigureOut">
              <a:rPr lang="ru-RU" smtClean="0"/>
              <a:pPr/>
              <a:t>12.10.2021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009246"/>
            <a:ext cx="2314575" cy="5175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009246"/>
            <a:ext cx="1543050" cy="5175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DC5E2-5144-4B97-B26A-16B634289A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27381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forms/d/1ITj_ssjPiHLQxIAmNdmYwM-W010d_skQ3X9-8O0Y8mQ/edit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lyceum-reutov.schoolmsk.ru/" TargetMode="External"/><Relationship Id="rId5" Type="http://schemas.openxmlformats.org/officeDocument/2006/relationships/hyperlink" Target="http://www.step-into-the-future.ru/" TargetMode="External"/><Relationship Id="rId4" Type="http://schemas.openxmlformats.org/officeDocument/2006/relationships/hyperlink" Target="mailto:conferenz.klenova@mail.r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86758538"/>
              </p:ext>
            </p:extLst>
          </p:nvPr>
        </p:nvGraphicFramePr>
        <p:xfrm>
          <a:off x="104775" y="2517445"/>
          <a:ext cx="6667500" cy="6966404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3371850"/>
                <a:gridCol w="3295650"/>
              </a:tblGrid>
              <a:tr h="626478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900" b="1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Коротко </a:t>
                      </a:r>
                      <a:r>
                        <a:rPr lang="ru-RU" sz="1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 </a:t>
                      </a:r>
                      <a:r>
                        <a:rPr lang="ru-RU" sz="10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главном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5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XX</a:t>
                      </a: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Российское соревнование «Шаг в будущее, ЮНИОР» приглашает юных исследователей – школьников 2-7 классов. Участники соревнования выступят с докладами на секциях, получат консультации ведущих отечественных ученых.  Лауреатам соревнования будут вручены дипломы; все участники соревнования получат свидетельства.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2022 году Соревнование «ЮНИОР» планируется в очном формате</a:t>
                      </a:r>
                      <a:r>
                        <a:rPr lang="ru-RU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809750" algn="l"/>
                        </a:tabLst>
                      </a:pPr>
                      <a:r>
                        <a:rPr lang="ru-RU" sz="1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Что ждет тебя на соревновании</a:t>
                      </a:r>
                      <a:r>
                        <a:rPr lang="ru-RU" sz="1000" b="1" cap="all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809750" algn="l"/>
                        </a:tabLst>
                      </a:pPr>
                      <a:endParaRPr lang="ru-RU" sz="5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809750" algn="l"/>
                        </a:tabLs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Главное – это защита проекта на тематических секциях перед учеными и сверстниками – участниками соревнования. За </a:t>
                      </a:r>
                      <a:r>
                        <a:rPr lang="ru-RU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5-10 </a:t>
                      </a: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минут необходимо рассказать самое основное в своем проекте. При этом можно использовать презентацию, действующие образцы, макеты. Потом будут вопросы, обсуждение и оценка работы</a:t>
                      </a:r>
                      <a:r>
                        <a:rPr lang="ru-RU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809750" algn="l"/>
                        </a:tabLst>
                      </a:pPr>
                      <a:endParaRPr lang="ru-RU" sz="9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Научные направления </a:t>
                      </a:r>
                      <a:r>
                        <a:rPr lang="ru-RU" sz="10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Соревнования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5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Проекты и работы, которые мы будем рассматривать должны иметь отношение к следующим научным направлениям</a:t>
                      </a:r>
                      <a:r>
                        <a:rPr lang="ru-RU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lvl="0" indent="-1714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9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Инженерные и точные науки</a:t>
                      </a:r>
                    </a:p>
                    <a:p>
                      <a:pPr marL="18034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Техника и инженерное дело</a:t>
                      </a:r>
                    </a:p>
                    <a:p>
                      <a:pPr marL="18034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marL="18034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809750" algn="l"/>
                        </a:tabLs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Информатика и информационные </a:t>
                      </a:r>
                      <a:r>
                        <a:rPr lang="ru-RU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технологии</a:t>
                      </a:r>
                    </a:p>
                    <a:p>
                      <a:pPr marL="18034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809750" algn="l"/>
                        </a:tabLst>
                      </a:pPr>
                      <a:endParaRPr lang="ru-RU" sz="9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lvl="0" indent="-1714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9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Естественные науки</a:t>
                      </a:r>
                    </a:p>
                    <a:p>
                      <a:pPr marL="18034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Физика и познание мира </a:t>
                      </a:r>
                    </a:p>
                    <a:p>
                      <a:pPr marL="18034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Химия и химические технологии</a:t>
                      </a:r>
                    </a:p>
                    <a:p>
                      <a:pPr marL="18034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809750" algn="l"/>
                        </a:tabLs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Биология и </a:t>
                      </a:r>
                      <a:r>
                        <a:rPr lang="ru-RU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экология</a:t>
                      </a:r>
                    </a:p>
                    <a:p>
                      <a:pPr marL="18034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809750" algn="l"/>
                        </a:tabLst>
                      </a:pPr>
                      <a:endParaRPr lang="ru-RU" sz="9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171450" lvl="0" indent="-17145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9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Социально-гуманитарные науки </a:t>
                      </a:r>
                    </a:p>
                    <a:p>
                      <a:pPr marL="18034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Социология</a:t>
                      </a:r>
                    </a:p>
                    <a:p>
                      <a:pPr marL="18034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История</a:t>
                      </a:r>
                    </a:p>
                    <a:p>
                      <a:pPr marL="18034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Филология </a:t>
                      </a:r>
                    </a:p>
                    <a:p>
                      <a:pPr marL="18034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809750" algn="l"/>
                        </a:tabLs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Литература, искусство, </a:t>
                      </a:r>
                      <a:r>
                        <a:rPr lang="ru-RU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эстетика</a:t>
                      </a:r>
                    </a:p>
                    <a:p>
                      <a:pPr marL="18034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809750" algn="l"/>
                        </a:tabLst>
                      </a:pPr>
                      <a:endParaRPr lang="ru-RU" sz="9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809750" algn="l"/>
                        </a:tabLst>
                      </a:pPr>
                      <a:r>
                        <a:rPr lang="ru-RU" sz="1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Рабочие языки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Рабочий язык соревнования – русский. </a:t>
                      </a:r>
                      <a:endParaRPr lang="ru-RU" sz="9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809750" algn="l"/>
                        </a:tabLst>
                      </a:pPr>
                      <a:r>
                        <a:rPr lang="ru-RU" sz="1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Финансовые условия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Участие в соревновании </a:t>
                      </a:r>
                      <a:r>
                        <a:rPr lang="ru-RU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бесплатное. 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809750" algn="l"/>
                        </a:tabLst>
                      </a:pPr>
                      <a:r>
                        <a:rPr lang="ru-RU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788" marR="4778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809750" algn="l"/>
                        </a:tabLst>
                      </a:pPr>
                      <a:endParaRPr lang="ru-RU" sz="900" b="1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809750" algn="l"/>
                        </a:tabLst>
                      </a:pPr>
                      <a:r>
                        <a:rPr lang="ru-RU" sz="10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Как </a:t>
                      </a:r>
                      <a:r>
                        <a:rPr lang="ru-RU" sz="1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принять участие в соревновании</a:t>
                      </a:r>
                      <a:r>
                        <a:rPr lang="ru-RU" sz="10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809750" algn="l"/>
                        </a:tabLst>
                      </a:pPr>
                      <a:endParaRPr lang="ru-RU" sz="4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809750" algn="l"/>
                        </a:tabLs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Для участия в </a:t>
                      </a:r>
                      <a:r>
                        <a:rPr lang="ru-RU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Соревновании </a:t>
                      </a: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 10 января по 20 февраля 2022 года необходимо пройти регистрацию и направить свою работу</a:t>
                      </a:r>
                      <a:r>
                        <a:rPr lang="ru-RU" sz="900" u="sng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Проектом  может быть: решение какой-нибудь интересной проблемы, идеи и предложения о создании нового технического устройства, либо описание исследования и его результатов, которые получены самим автором или вместе с </a:t>
                      </a:r>
                      <a:r>
                        <a:rPr lang="ru-RU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руководителем.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Календарь событий </a:t>
                      </a:r>
                      <a:r>
                        <a:rPr lang="ru-RU" sz="10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(2022 </a:t>
                      </a:r>
                      <a:r>
                        <a:rPr lang="ru-RU" sz="1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год</a:t>
                      </a:r>
                      <a:r>
                        <a:rPr lang="ru-RU" sz="10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7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января – 20 февраля </a:t>
                      </a:r>
                      <a:endParaRPr lang="ru-RU" sz="900" b="1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Регистрация на Соревнование и прием работы для конкурсного отбора.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Регистрация участников проходит по ссылке: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3"/>
                        </a:rPr>
                        <a:t>https://docs.google.com/forms/d/1ITj_ssjPiHLQxIAmNdmYwM-W010d_skQ3X9-8O0Y8mQ/edit</a:t>
                      </a: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Текст работы (проекта) принимается по  электронной почте: </a:t>
                      </a:r>
                      <a:r>
                        <a:rPr lang="ru-RU" sz="900" u="none" strike="noStrike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4"/>
                        </a:rPr>
                        <a:t>conferenz.klenova@mail.ru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900" b="1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 </a:t>
                      </a:r>
                      <a:r>
                        <a:rPr lang="ru-RU" sz="9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февраля – 10 марта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Жюри </a:t>
                      </a:r>
                      <a:r>
                        <a:rPr lang="ru-RU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Соревнования </a:t>
                      </a: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проводит конкурсный отбор </a:t>
                      </a:r>
                      <a:r>
                        <a:rPr lang="ru-RU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работ.</a:t>
                      </a:r>
                      <a:endParaRPr lang="ru-RU" sz="9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марта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Список отобранных работ Соревнования будет размещен  на сайтах: </a:t>
                      </a:r>
                      <a:r>
                        <a:rPr lang="en-US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5"/>
                        </a:rPr>
                        <a:t>www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5"/>
                        </a:rPr>
                        <a:t>.</a:t>
                      </a:r>
                      <a:r>
                        <a:rPr lang="en-US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5"/>
                        </a:rPr>
                        <a:t>step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5"/>
                        </a:rPr>
                        <a:t>-</a:t>
                      </a:r>
                      <a:r>
                        <a:rPr lang="en-US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5"/>
                        </a:rPr>
                        <a:t>into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5"/>
                        </a:rPr>
                        <a:t>-</a:t>
                      </a:r>
                      <a:r>
                        <a:rPr lang="en-US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5"/>
                        </a:rPr>
                        <a:t>the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5"/>
                        </a:rPr>
                        <a:t>-</a:t>
                      </a:r>
                      <a:r>
                        <a:rPr lang="en-US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5"/>
                        </a:rPr>
                        <a:t>future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5"/>
                        </a:rPr>
                        <a:t>.</a:t>
                      </a:r>
                      <a:r>
                        <a:rPr lang="en-US" sz="9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5"/>
                        </a:rPr>
                        <a:t>ru</a:t>
                      </a: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и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6"/>
                        </a:rPr>
                        <a:t>https://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6"/>
                        </a:rPr>
                        <a:t>lyceum-reutov.schoolmsk.ru/</a:t>
                      </a:r>
                      <a:r>
                        <a:rPr lang="ru-RU" sz="9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900" u="none" strike="noStrike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  – 21  марта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Оргкомитет Соревнования  рассылает приглашения.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Рассылка приглашений и программы Соревнования  будет производиться по электронным адресам, указанным участниками при  </a:t>
                      </a:r>
                      <a:r>
                        <a:rPr lang="ru-RU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регистрации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u="none" strike="noStrike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– </a:t>
                      </a:r>
                      <a:r>
                        <a:rPr lang="ru-RU" sz="9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апреля</a:t>
                      </a:r>
                      <a:r>
                        <a:rPr lang="ru-RU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Проведение </a:t>
                      </a:r>
                      <a:r>
                        <a:rPr lang="ru-RU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Соревнования.</a:t>
                      </a:r>
                      <a:endParaRPr lang="ru-RU" sz="9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Контакты: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3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Почтовый адрес: 143965, Московская область, г. Реутов, Южная ул., 8,  МАОУ «Лицей» г. Реутов, Оргкомитет  Соревнования «Шаг в будущее, ЮНИОР</a:t>
                      </a:r>
                      <a:r>
                        <a:rPr lang="ru-RU" sz="9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»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Телефон: +7(965)240-03-26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Электронная почта: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4"/>
                        </a:rPr>
                        <a:t>conferenz.klenova@mail.ru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Web</a:t>
                      </a: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-страница: </a:t>
                      </a:r>
                      <a:r>
                        <a:rPr lang="ru-RU" sz="9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hlinkClick r:id="rId6"/>
                        </a:rPr>
                        <a:t>https://lyceum-reutov.schoolmsk.ru/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788" marR="47788" marT="0" marB="0"/>
                </a:tc>
              </a:tr>
              <a:tr h="352244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7788" marR="47788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3760631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212</TotalTime>
  <Words>347</Words>
  <Application>Microsoft Office PowerPoint</Application>
  <PresentationFormat>Произвольный</PresentationFormat>
  <Paragraphs>71</Paragraphs>
  <Slides>1</Slides>
  <Notes>0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Иван Иванов</dc:title>
  <dc:creator>USER</dc:creator>
  <cp:lastModifiedBy>irina</cp:lastModifiedBy>
  <cp:revision>25</cp:revision>
  <dcterms:created xsi:type="dcterms:W3CDTF">2020-12-14T12:19:31Z</dcterms:created>
  <dcterms:modified xsi:type="dcterms:W3CDTF">2021-10-12T14:14:41Z</dcterms:modified>
</cp:coreProperties>
</file>